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4" r:id="rId3"/>
    <p:sldId id="283" r:id="rId4"/>
    <p:sldId id="257" r:id="rId5"/>
    <p:sldId id="284" r:id="rId6"/>
    <p:sldId id="287" r:id="rId7"/>
    <p:sldId id="285" r:id="rId8"/>
    <p:sldId id="262" r:id="rId9"/>
    <p:sldId id="288" r:id="rId10"/>
    <p:sldId id="260" r:id="rId11"/>
    <p:sldId id="291" r:id="rId12"/>
    <p:sldId id="292" r:id="rId13"/>
    <p:sldId id="293" r:id="rId14"/>
    <p:sldId id="289" r:id="rId15"/>
    <p:sldId id="294" r:id="rId16"/>
    <p:sldId id="295" r:id="rId17"/>
    <p:sldId id="296" r:id="rId18"/>
    <p:sldId id="290" r:id="rId19"/>
    <p:sldId id="297" r:id="rId20"/>
    <p:sldId id="298" r:id="rId21"/>
    <p:sldId id="299" r:id="rId22"/>
    <p:sldId id="300" r:id="rId23"/>
    <p:sldId id="301" r:id="rId24"/>
    <p:sldId id="303" r:id="rId25"/>
    <p:sldId id="302" r:id="rId26"/>
    <p:sldId id="304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C85"/>
    <a:srgbClr val="6DBAAE"/>
    <a:srgbClr val="B1CFD8"/>
    <a:srgbClr val="C73F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2"/>
    <p:restoredTop sz="93431"/>
  </p:normalViewPr>
  <p:slideViewPr>
    <p:cSldViewPr snapToGrid="0" snapToObjects="1">
      <p:cViewPr>
        <p:scale>
          <a:sx n="88" d="100"/>
          <a:sy n="88" d="100"/>
        </p:scale>
        <p:origin x="12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1841A-5AEB-A74E-BB3A-23DD8683FA2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57D64-F936-D943-B5FB-76477BAD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96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DDCA-8BDD-F040-874B-BDEB91F8A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Dotum" panose="020B0600000101010101" pitchFamily="34" charset="-127"/>
                <a:ea typeface="Dotum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F9CFA-FEA1-2A4E-AF03-70DBFD2EB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E6FDA-7F5B-C344-94E6-5EBAC7FB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01D-4876-5443-8A0C-79A7FC0A7009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669A-FF20-3A4A-B1B4-AB61469A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8B6-70A4-374E-8149-D00C26D9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D4A9-B95C-DD41-9E2E-DEBC6B65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2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B659D-3347-1849-B765-24514C45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74A8E-31E4-6D47-98BB-310811646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35C0-2282-3449-B272-0BFAF1D2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01D-4876-5443-8A0C-79A7FC0A7009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0932-1FC7-6246-A6E8-B25865C0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45EBB-28FE-0444-92DA-F6F5F576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D4A9-B95C-DD41-9E2E-DEBC6B65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9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79BDF-0670-C245-842E-FE708D464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AD5FD-BC92-3041-9E71-5B83CAE05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494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FFC3-D7AE-F249-BB8F-F24D0C96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otum" panose="020B0600000101010101" pitchFamily="34" charset="-127"/>
                <a:ea typeface="Dotum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DCDE-A409-8646-8089-5EC32F7CB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otum" panose="020B0600000101010101" pitchFamily="34" charset="-127"/>
                <a:ea typeface="Dotum" panose="020B0600000101010101" pitchFamily="34" charset="-127"/>
              </a:defRPr>
            </a:lvl1pPr>
            <a:lvl2pPr>
              <a:defRPr>
                <a:latin typeface="Dotum" panose="020B0600000101010101" pitchFamily="34" charset="-127"/>
                <a:ea typeface="Dotum" panose="020B0600000101010101" pitchFamily="34" charset="-127"/>
              </a:defRPr>
            </a:lvl2pPr>
            <a:lvl3pPr>
              <a:defRPr>
                <a:latin typeface="Dotum" panose="020B0600000101010101" pitchFamily="34" charset="-127"/>
                <a:ea typeface="Dotum" panose="020B0600000101010101" pitchFamily="34" charset="-127"/>
              </a:defRPr>
            </a:lvl3pPr>
            <a:lvl4pPr>
              <a:defRPr>
                <a:latin typeface="Dotum" panose="020B0600000101010101" pitchFamily="34" charset="-127"/>
                <a:ea typeface="Dotum" panose="020B0600000101010101" pitchFamily="34" charset="-127"/>
              </a:defRPr>
            </a:lvl4pPr>
            <a:lvl5pPr>
              <a:defRPr>
                <a:latin typeface="Dotum" panose="020B0600000101010101" pitchFamily="34" charset="-127"/>
                <a:ea typeface="Dotum" panose="020B0600000101010101" pitchFamily="34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8B046-3128-B443-90CF-F1A292D6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01D-4876-5443-8A0C-79A7FC0A7009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461B3-45CB-C64E-B933-6DCBE99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A167C-B603-6F4D-B2A9-01AC5678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D4A9-B95C-DD41-9E2E-DEBC6B65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2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AD37-E6E5-E841-801B-D7E88A62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8EC1F-FF77-7344-B070-79B7C0AE4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D3659-C32F-2E43-AC13-60A94AF0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01D-4876-5443-8A0C-79A7FC0A7009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D28F3-03B0-5245-86E9-2950CE6EE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0F8C1-F6BE-184E-B0A9-2C66468D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D4A9-B95C-DD41-9E2E-DEBC6B65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9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D078-DBA7-0548-B8F3-7395CF95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42FD9-496D-BB46-BD8D-7D126DD5D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CB0E0-0AE3-1243-A2FF-6AFCCBE38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F23D0-3373-F144-B309-BCA57EFF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01D-4876-5443-8A0C-79A7FC0A7009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F5B8C-B902-A645-9851-5188673B3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1670E-ADFC-504A-B1B6-AD1D8276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D4A9-B95C-DD41-9E2E-DEBC6B65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0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B721-CD74-0446-9D7B-FFBBCFD9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3D61A-F7EE-F344-BE7C-B1ED1E75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1905C-A1AD-C14B-92DE-A9E8DF686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782BF-0E28-2D44-97A2-D2451BEBD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19B38-C3CF-1D44-B58F-5A57D859F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69857-3896-7C4D-90EE-28ED677A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01D-4876-5443-8A0C-79A7FC0A7009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6A7DF-747A-034D-A1D0-86D4B0B3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5176A-875D-8048-8B4A-F57089C5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D4A9-B95C-DD41-9E2E-DEBC6B65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4698-8FB8-7548-B2AC-70AADA94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2B647-AA4C-2546-AAFA-06156E50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01D-4876-5443-8A0C-79A7FC0A7009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C9EE2-7B0B-1048-969E-9C95622E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0F8EB-807D-3846-8872-5BBDD958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D4A9-B95C-DD41-9E2E-DEBC6B65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2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AD734-1DF2-F641-83C3-099E38E5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01D-4876-5443-8A0C-79A7FC0A7009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89905-0928-3645-9482-0ED49E27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3AD0E-36FF-6045-A6E3-F9F8D4C7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D4A9-B95C-DD41-9E2E-DEBC6B65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5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920E-BA24-7E4C-82D6-BD80FABE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7E25D-5679-8E44-A751-8AF3C805B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78AD8-CA85-9A42-B240-4530FB2C1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E8A8B-3FDB-7B45-9FA9-93AB51AF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01D-4876-5443-8A0C-79A7FC0A7009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8103F-ABD7-834D-AC15-641F7A4F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D64B7-072A-B14B-8D36-48CD1D85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D4A9-B95C-DD41-9E2E-DEBC6B65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2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55C2-8FB2-DE48-8A96-FBD38B6C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7B3FF-AB35-A447-85FA-A005BED27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37EEB-9DF0-BA4E-8FC6-19BAD621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2C1E9-4A5D-384E-98A5-8B13EF8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301D-4876-5443-8A0C-79A7FC0A7009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9676A-53AB-D849-9B31-7DC545ABF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1D79F-710B-544E-8B53-808E9D89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D4A9-B95C-DD41-9E2E-DEBC6B65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2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D04EA-85B4-F540-8A90-FA9E66C6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AFDCC-1200-9F46-822F-D88DB0530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672B6-D5B4-4D47-A355-070CA89FF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7301D-4876-5443-8A0C-79A7FC0A7009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E1F80-46D0-C744-96AE-2718DCFE1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146EA-CEBC-3D4F-9A30-26F1EB59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9D4A9-B95C-DD41-9E2E-DEBC6B65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otum" panose="020B0600000101010101" pitchFamily="34" charset="-127"/>
          <a:ea typeface="Dot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otum" panose="020B0600000101010101" pitchFamily="34" charset="-127"/>
          <a:ea typeface="Dotum" panose="020B060000010101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otum" panose="020B0600000101010101" pitchFamily="34" charset="-127"/>
          <a:ea typeface="Dotum" panose="020B060000010101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otum" panose="020B0600000101010101" pitchFamily="34" charset="-127"/>
          <a:ea typeface="Dotum" panose="020B060000010101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tum" panose="020B0600000101010101" pitchFamily="34" charset="-127"/>
          <a:ea typeface="Dotum" panose="020B060000010101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tum" panose="020B0600000101010101" pitchFamily="34" charset="-127"/>
          <a:ea typeface="Dotum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medicine.yale.edu/research-data/best-practices" TargetMode="External"/><Relationship Id="rId2" Type="http://schemas.openxmlformats.org/officeDocument/2006/relationships/hyperlink" Target="https://ddialliance.org/training/getting-started-new-content/create-a-codeboo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research.cornell.edu/content/readme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F98E7D05-2985-974B-86C0-ACC003BF281E}"/>
              </a:ext>
            </a:extLst>
          </p:cNvPr>
          <p:cNvSpPr/>
          <p:nvPr/>
        </p:nvSpPr>
        <p:spPr>
          <a:xfrm>
            <a:off x="10500183" y="3095555"/>
            <a:ext cx="506484" cy="5064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E6F8CE-C65A-6B44-BAFF-6F628F78339F}"/>
              </a:ext>
            </a:extLst>
          </p:cNvPr>
          <p:cNvSpPr/>
          <p:nvPr/>
        </p:nvSpPr>
        <p:spPr>
          <a:xfrm>
            <a:off x="6960428" y="2664848"/>
            <a:ext cx="4317171" cy="4317171"/>
          </a:xfrm>
          <a:prstGeom prst="ellipse">
            <a:avLst/>
          </a:prstGeom>
          <a:solidFill>
            <a:schemeClr val="tx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7D80F3-07E7-1246-A89E-2B1A7E717117}"/>
              </a:ext>
            </a:extLst>
          </p:cNvPr>
          <p:cNvSpPr/>
          <p:nvPr/>
        </p:nvSpPr>
        <p:spPr>
          <a:xfrm>
            <a:off x="6201165" y="176778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2F1D15-5FC4-1348-9117-5E329A898B0D}"/>
              </a:ext>
            </a:extLst>
          </p:cNvPr>
          <p:cNvSpPr/>
          <p:nvPr/>
        </p:nvSpPr>
        <p:spPr>
          <a:xfrm>
            <a:off x="746571" y="176778"/>
            <a:ext cx="7489372" cy="74893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2DA81-4964-814F-AD83-D9B9DA4CF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323" y="2673028"/>
            <a:ext cx="6604001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Verdana" panose="020B0604030504040204" pitchFamily="34" charset="0"/>
              </a:rPr>
              <a:t>Research Data Documentation:</a:t>
            </a:r>
            <a:br>
              <a:rPr lang="en-US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Verdana" panose="020B0604030504040204" pitchFamily="34" charset="0"/>
              </a:rPr>
            </a:br>
            <a:r>
              <a:rPr lang="en-US" sz="39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Verdana" panose="020B0604030504040204" pitchFamily="34" charset="0"/>
              </a:rPr>
              <a:t>Codebooks, Data Dictionaries &amp; ReadMe Files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F601E2-4B86-A842-BE6C-496A687C7D07}"/>
              </a:ext>
            </a:extLst>
          </p:cNvPr>
          <p:cNvSpPr/>
          <p:nvPr/>
        </p:nvSpPr>
        <p:spPr>
          <a:xfrm>
            <a:off x="682171" y="-258864"/>
            <a:ext cx="2412250" cy="24122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830CA5-8110-CA4F-8FF3-38790ADADD76}"/>
              </a:ext>
            </a:extLst>
          </p:cNvPr>
          <p:cNvSpPr/>
          <p:nvPr/>
        </p:nvSpPr>
        <p:spPr>
          <a:xfrm>
            <a:off x="-915648" y="4575571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8C616C-F572-0C48-B0E7-90E8C485B4C9}"/>
              </a:ext>
            </a:extLst>
          </p:cNvPr>
          <p:cNvSpPr/>
          <p:nvPr/>
        </p:nvSpPr>
        <p:spPr>
          <a:xfrm>
            <a:off x="-472963" y="5618672"/>
            <a:ext cx="1612334" cy="16123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24DEEB-8C18-914D-ADB7-BF0DC8DF4714}"/>
              </a:ext>
            </a:extLst>
          </p:cNvPr>
          <p:cNvSpPr/>
          <p:nvPr/>
        </p:nvSpPr>
        <p:spPr>
          <a:xfrm>
            <a:off x="795590" y="2153386"/>
            <a:ext cx="243285" cy="243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BBCF03-99F3-F742-8832-151593FA75AA}"/>
              </a:ext>
            </a:extLst>
          </p:cNvPr>
          <p:cNvSpPr/>
          <p:nvPr/>
        </p:nvSpPr>
        <p:spPr>
          <a:xfrm>
            <a:off x="309027" y="-179927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F99009-4662-914B-8E74-8C64C0B55755}"/>
              </a:ext>
            </a:extLst>
          </p:cNvPr>
          <p:cNvSpPr/>
          <p:nvPr/>
        </p:nvSpPr>
        <p:spPr>
          <a:xfrm>
            <a:off x="3483210" y="57642"/>
            <a:ext cx="500361" cy="500361"/>
          </a:xfrm>
          <a:prstGeom prst="ellipse">
            <a:avLst/>
          </a:prstGeom>
          <a:solidFill>
            <a:srgbClr val="6DB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3792AD-565F-9045-8832-E1C5D7BB895A}"/>
              </a:ext>
            </a:extLst>
          </p:cNvPr>
          <p:cNvSpPr/>
          <p:nvPr/>
        </p:nvSpPr>
        <p:spPr>
          <a:xfrm>
            <a:off x="4121457" y="406866"/>
            <a:ext cx="243285" cy="243285"/>
          </a:xfrm>
          <a:prstGeom prst="ellipse">
            <a:avLst/>
          </a:prstGeom>
          <a:solidFill>
            <a:srgbClr val="6DB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7876EF-528D-5F49-84D2-0BF5AF89F5B5}"/>
              </a:ext>
            </a:extLst>
          </p:cNvPr>
          <p:cNvSpPr/>
          <p:nvPr/>
        </p:nvSpPr>
        <p:spPr>
          <a:xfrm>
            <a:off x="7007332" y="1020945"/>
            <a:ext cx="845916" cy="845916"/>
          </a:xfrm>
          <a:prstGeom prst="ellipse">
            <a:avLst/>
          </a:prstGeom>
          <a:solidFill>
            <a:srgbClr val="6DBAA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649B03-E3EE-5C46-99F2-A2C177F8CB5F}"/>
              </a:ext>
            </a:extLst>
          </p:cNvPr>
          <p:cNvSpPr/>
          <p:nvPr/>
        </p:nvSpPr>
        <p:spPr>
          <a:xfrm>
            <a:off x="7126989" y="2001735"/>
            <a:ext cx="303301" cy="303301"/>
          </a:xfrm>
          <a:prstGeom prst="ellipse">
            <a:avLst/>
          </a:prstGeom>
          <a:solidFill>
            <a:srgbClr val="6DB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B6211E-E4DE-E147-8248-621994D6FF8F}"/>
              </a:ext>
            </a:extLst>
          </p:cNvPr>
          <p:cNvSpPr/>
          <p:nvPr/>
        </p:nvSpPr>
        <p:spPr>
          <a:xfrm>
            <a:off x="9307909" y="-778250"/>
            <a:ext cx="3186488" cy="31864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CC2268-2FA5-7846-B32C-0F715C460FD5}"/>
              </a:ext>
            </a:extLst>
          </p:cNvPr>
          <p:cNvSpPr/>
          <p:nvPr/>
        </p:nvSpPr>
        <p:spPr>
          <a:xfrm>
            <a:off x="9101082" y="1060694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2DED22-E98F-7440-BCB3-86EDE1DAE2B2}"/>
              </a:ext>
            </a:extLst>
          </p:cNvPr>
          <p:cNvSpPr/>
          <p:nvPr/>
        </p:nvSpPr>
        <p:spPr>
          <a:xfrm>
            <a:off x="10720874" y="5518523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CC50DD-9F4D-2744-8C63-056CAA19956B}"/>
              </a:ext>
            </a:extLst>
          </p:cNvPr>
          <p:cNvSpPr/>
          <p:nvPr/>
        </p:nvSpPr>
        <p:spPr>
          <a:xfrm>
            <a:off x="0" y="5858615"/>
            <a:ext cx="12192000" cy="99938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DEDDB7-22B4-E541-B502-DE809C8B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85" y="6044340"/>
            <a:ext cx="6136257" cy="66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9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9635198-5B27-CD4A-AD83-F4794F1A9E9A}"/>
              </a:ext>
            </a:extLst>
          </p:cNvPr>
          <p:cNvSpPr/>
          <p:nvPr/>
        </p:nvSpPr>
        <p:spPr>
          <a:xfrm>
            <a:off x="6960428" y="2664848"/>
            <a:ext cx="4317171" cy="43171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98565-8911-4949-92E8-907C096A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ReadMe Files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B7652-6E98-9946-8349-64122E83D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What information do the files in this folder contain?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B6749F-7C67-8A47-906C-92BF49668D1C}"/>
              </a:ext>
            </a:extLst>
          </p:cNvPr>
          <p:cNvSpPr/>
          <p:nvPr/>
        </p:nvSpPr>
        <p:spPr>
          <a:xfrm>
            <a:off x="6201165" y="176778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26BDAA-8695-5743-B655-83BEED986522}"/>
              </a:ext>
            </a:extLst>
          </p:cNvPr>
          <p:cNvSpPr/>
          <p:nvPr/>
        </p:nvSpPr>
        <p:spPr>
          <a:xfrm>
            <a:off x="-915648" y="4575571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61F3B-237A-F848-9632-85760E26801C}"/>
              </a:ext>
            </a:extLst>
          </p:cNvPr>
          <p:cNvSpPr/>
          <p:nvPr/>
        </p:nvSpPr>
        <p:spPr>
          <a:xfrm>
            <a:off x="9101082" y="1060694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7F508-9F24-3D45-8F20-BC83FAE05F7D}"/>
              </a:ext>
            </a:extLst>
          </p:cNvPr>
          <p:cNvSpPr/>
          <p:nvPr/>
        </p:nvSpPr>
        <p:spPr>
          <a:xfrm>
            <a:off x="309027" y="-179927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6DD1-7200-AC4E-9289-A399549ABED0}"/>
              </a:ext>
            </a:extLst>
          </p:cNvPr>
          <p:cNvSpPr/>
          <p:nvPr/>
        </p:nvSpPr>
        <p:spPr>
          <a:xfrm>
            <a:off x="682171" y="-258864"/>
            <a:ext cx="2412250" cy="24122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2B06D6-E74B-E445-A432-F6265380C94D}"/>
              </a:ext>
            </a:extLst>
          </p:cNvPr>
          <p:cNvSpPr/>
          <p:nvPr/>
        </p:nvSpPr>
        <p:spPr>
          <a:xfrm>
            <a:off x="10775864" y="5339556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1E42E-A87B-6C40-98E5-862BD86B2527}"/>
              </a:ext>
            </a:extLst>
          </p:cNvPr>
          <p:cNvSpPr/>
          <p:nvPr/>
        </p:nvSpPr>
        <p:spPr>
          <a:xfrm>
            <a:off x="0" y="5858615"/>
            <a:ext cx="12192000" cy="99938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9F8740-A19C-D84A-81AE-16E5C157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85" y="6044340"/>
            <a:ext cx="6136257" cy="66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0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385DD7-645C-5D4B-A624-8664E124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ReadMe files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696A78-C19D-5F40-AB8D-7FB308FEB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638526"/>
              </p:ext>
            </p:extLst>
          </p:nvPr>
        </p:nvGraphicFramePr>
        <p:xfrm>
          <a:off x="838199" y="1884787"/>
          <a:ext cx="10709788" cy="438327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354894">
                  <a:extLst>
                    <a:ext uri="{9D8B030D-6E8A-4147-A177-3AD203B41FA5}">
                      <a16:colId xmlns:a16="http://schemas.microsoft.com/office/drawing/2014/main" val="129133379"/>
                    </a:ext>
                  </a:extLst>
                </a:gridCol>
                <a:gridCol w="5354894">
                  <a:extLst>
                    <a:ext uri="{9D8B030D-6E8A-4147-A177-3AD203B41FA5}">
                      <a16:colId xmlns:a16="http://schemas.microsoft.com/office/drawing/2014/main" val="3661646778"/>
                    </a:ext>
                  </a:extLst>
                </a:gridCol>
              </a:tblGrid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Content described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b="0" dirty="0"/>
                        <a:t>Files and folders in working directories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96826"/>
                  </a:ext>
                </a:extLst>
              </a:tr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Where to create them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Working directories (i.e. active working folders)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904347"/>
                  </a:ext>
                </a:extLst>
              </a:tr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500" dirty="0"/>
                        <a:t>Navigation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500" dirty="0"/>
                        <a:t>Instructions for using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688937"/>
                  </a:ext>
                </a:extLst>
              </a:tr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Plain text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087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69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B4D511-FE7F-4344-951E-0756BBEF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to include in a ReadMe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72034-574A-3945-AFE6-861B6CAAF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Project Level ReadMe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0CD8E-AFA9-6D4A-BD7C-EF431F230F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Organization of a directory</a:t>
            </a:r>
          </a:p>
          <a:p>
            <a:r>
              <a:rPr lang="en-US" dirty="0"/>
              <a:t>Context of your project/directory</a:t>
            </a:r>
          </a:p>
          <a:p>
            <a:r>
              <a:rPr lang="en-US" dirty="0"/>
              <a:t>Software &amp; OS used</a:t>
            </a:r>
          </a:p>
          <a:p>
            <a:r>
              <a:rPr lang="en-US" dirty="0"/>
              <a:t>People involved and contact info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BC9F46-E8D4-2546-A670-6B1E4950B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357813" cy="823912"/>
          </a:xfrm>
        </p:spPr>
        <p:txBody>
          <a:bodyPr>
            <a:noAutofit/>
          </a:bodyPr>
          <a:lstStyle/>
          <a:p>
            <a:r>
              <a:rPr lang="en-US" sz="3000" b="1" dirty="0"/>
              <a:t>File/subfolder Level ReadMe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676675-F33B-0D44-BE13-B0011A4A5C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Purpose of file/folder</a:t>
            </a:r>
          </a:p>
          <a:p>
            <a:r>
              <a:rPr lang="en-US" dirty="0"/>
              <a:t>Interdependencies of files in a folder</a:t>
            </a:r>
          </a:p>
          <a:p>
            <a:r>
              <a:rPr lang="en-US" dirty="0"/>
              <a:t>How and why files were created</a:t>
            </a:r>
          </a:p>
        </p:txBody>
      </p:sp>
    </p:spTree>
    <p:extLst>
      <p:ext uri="{BB962C8B-B14F-4D97-AF65-F5344CB8AC3E}">
        <p14:creationId xmlns:p14="http://schemas.microsoft.com/office/powerpoint/2010/main" val="4019691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26495F-D145-DB42-B4D1-587369F2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ReadMe file 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542C1-F79C-D04C-9803-6CB0E956D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46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9635198-5B27-CD4A-AD83-F4794F1A9E9A}"/>
              </a:ext>
            </a:extLst>
          </p:cNvPr>
          <p:cNvSpPr/>
          <p:nvPr/>
        </p:nvSpPr>
        <p:spPr>
          <a:xfrm>
            <a:off x="8479512" y="-475836"/>
            <a:ext cx="4317171" cy="43171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98565-8911-4949-92E8-907C096A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Data Dictionaries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B6749F-7C67-8A47-906C-92BF49668D1C}"/>
              </a:ext>
            </a:extLst>
          </p:cNvPr>
          <p:cNvSpPr/>
          <p:nvPr/>
        </p:nvSpPr>
        <p:spPr>
          <a:xfrm>
            <a:off x="3244100" y="1866861"/>
            <a:ext cx="1612334" cy="16123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26BDAA-8695-5743-B655-83BEED986522}"/>
              </a:ext>
            </a:extLst>
          </p:cNvPr>
          <p:cNvSpPr/>
          <p:nvPr/>
        </p:nvSpPr>
        <p:spPr>
          <a:xfrm>
            <a:off x="6007760" y="541052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61F3B-237A-F848-9632-85760E26801C}"/>
              </a:ext>
            </a:extLst>
          </p:cNvPr>
          <p:cNvSpPr/>
          <p:nvPr/>
        </p:nvSpPr>
        <p:spPr>
          <a:xfrm>
            <a:off x="7459775" y="1971618"/>
            <a:ext cx="629932" cy="6299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7F508-9F24-3D45-8F20-BC83FAE05F7D}"/>
              </a:ext>
            </a:extLst>
          </p:cNvPr>
          <p:cNvSpPr/>
          <p:nvPr/>
        </p:nvSpPr>
        <p:spPr>
          <a:xfrm>
            <a:off x="309027" y="-179927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6DD1-7200-AC4E-9289-A399549ABED0}"/>
              </a:ext>
            </a:extLst>
          </p:cNvPr>
          <p:cNvSpPr/>
          <p:nvPr/>
        </p:nvSpPr>
        <p:spPr>
          <a:xfrm>
            <a:off x="682171" y="-258864"/>
            <a:ext cx="2412250" cy="24122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2B06D6-E74B-E445-A432-F6265380C94D}"/>
              </a:ext>
            </a:extLst>
          </p:cNvPr>
          <p:cNvSpPr/>
          <p:nvPr/>
        </p:nvSpPr>
        <p:spPr>
          <a:xfrm>
            <a:off x="10775864" y="5339556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1E42E-A87B-6C40-98E5-862BD86B2527}"/>
              </a:ext>
            </a:extLst>
          </p:cNvPr>
          <p:cNvSpPr/>
          <p:nvPr/>
        </p:nvSpPr>
        <p:spPr>
          <a:xfrm>
            <a:off x="0" y="5858615"/>
            <a:ext cx="12192000" cy="99938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9F8740-A19C-D84A-81AE-16E5C157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85" y="6044340"/>
            <a:ext cx="6136257" cy="6664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6963B-4F90-274D-B251-0BABBD50A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that column header mean?</a:t>
            </a:r>
          </a:p>
        </p:txBody>
      </p:sp>
    </p:spTree>
    <p:extLst>
      <p:ext uri="{BB962C8B-B14F-4D97-AF65-F5344CB8AC3E}">
        <p14:creationId xmlns:p14="http://schemas.microsoft.com/office/powerpoint/2010/main" val="1635984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3B620-EFE1-EC4D-AB66-EE95E118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DFA181-2AAD-4741-A64C-40D90460E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390572"/>
              </p:ext>
            </p:extLst>
          </p:nvPr>
        </p:nvGraphicFramePr>
        <p:xfrm>
          <a:off x="838199" y="1884787"/>
          <a:ext cx="10709788" cy="438327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354894">
                  <a:extLst>
                    <a:ext uri="{9D8B030D-6E8A-4147-A177-3AD203B41FA5}">
                      <a16:colId xmlns:a16="http://schemas.microsoft.com/office/drawing/2014/main" val="129133379"/>
                    </a:ext>
                  </a:extLst>
                </a:gridCol>
                <a:gridCol w="5354894">
                  <a:extLst>
                    <a:ext uri="{9D8B030D-6E8A-4147-A177-3AD203B41FA5}">
                      <a16:colId xmlns:a16="http://schemas.microsoft.com/office/drawing/2014/main" val="3661646778"/>
                    </a:ext>
                  </a:extLst>
                </a:gridCol>
              </a:tblGrid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Content described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b="0" dirty="0"/>
                        <a:t>Spreadsheets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96826"/>
                  </a:ext>
                </a:extLst>
              </a:tr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Where to create them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Working directories (near the spreadsheets they describe)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904347"/>
                  </a:ext>
                </a:extLst>
              </a:tr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500" dirty="0"/>
                        <a:t>Interpretation of data fields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500" dirty="0"/>
                        <a:t>Database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688937"/>
                  </a:ext>
                </a:extLst>
              </a:tr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Spreadsheet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087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47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A9FE-8826-7140-A818-176BFEE7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91019-CC02-7C44-912C-47972794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53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2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09CF-6133-3947-884E-ED47DE5E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 fields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9950BF-5183-4A4E-93EE-F1968102A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615071"/>
              </p:ext>
            </p:extLst>
          </p:nvPr>
        </p:nvGraphicFramePr>
        <p:xfrm>
          <a:off x="575186" y="1690688"/>
          <a:ext cx="10778616" cy="479860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796436">
                  <a:extLst>
                    <a:ext uri="{9D8B030D-6E8A-4147-A177-3AD203B41FA5}">
                      <a16:colId xmlns:a16="http://schemas.microsoft.com/office/drawing/2014/main" val="2198381658"/>
                    </a:ext>
                  </a:extLst>
                </a:gridCol>
                <a:gridCol w="1796436">
                  <a:extLst>
                    <a:ext uri="{9D8B030D-6E8A-4147-A177-3AD203B41FA5}">
                      <a16:colId xmlns:a16="http://schemas.microsoft.com/office/drawing/2014/main" val="677913966"/>
                    </a:ext>
                  </a:extLst>
                </a:gridCol>
                <a:gridCol w="1796436">
                  <a:extLst>
                    <a:ext uri="{9D8B030D-6E8A-4147-A177-3AD203B41FA5}">
                      <a16:colId xmlns:a16="http://schemas.microsoft.com/office/drawing/2014/main" val="698237993"/>
                    </a:ext>
                  </a:extLst>
                </a:gridCol>
                <a:gridCol w="1796436">
                  <a:extLst>
                    <a:ext uri="{9D8B030D-6E8A-4147-A177-3AD203B41FA5}">
                      <a16:colId xmlns:a16="http://schemas.microsoft.com/office/drawing/2014/main" val="4270919030"/>
                    </a:ext>
                  </a:extLst>
                </a:gridCol>
                <a:gridCol w="1796436">
                  <a:extLst>
                    <a:ext uri="{9D8B030D-6E8A-4147-A177-3AD203B41FA5}">
                      <a16:colId xmlns:a16="http://schemas.microsoft.com/office/drawing/2014/main" val="298643306"/>
                    </a:ext>
                  </a:extLst>
                </a:gridCol>
                <a:gridCol w="1796436">
                  <a:extLst>
                    <a:ext uri="{9D8B030D-6E8A-4147-A177-3AD203B41FA5}">
                      <a16:colId xmlns:a16="http://schemas.microsoft.com/office/drawing/2014/main" val="600230417"/>
                    </a:ext>
                  </a:extLst>
                </a:gridCol>
              </a:tblGrid>
              <a:tr h="1199651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893255"/>
                  </a:ext>
                </a:extLst>
              </a:tr>
              <a:tr h="1199651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YYYY-MM-DD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9636"/>
                  </a:ext>
                </a:extLst>
              </a:tr>
              <a:tr h="1199651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m, f,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Patient’s gender</a:t>
                      </a:r>
                    </a:p>
                    <a:p>
                      <a:r>
                        <a:rPr lang="en-US" dirty="0"/>
                        <a:t>m = male</a:t>
                      </a:r>
                    </a:p>
                    <a:p>
                      <a:r>
                        <a:rPr lang="en-US" dirty="0"/>
                        <a:t>f = female</a:t>
                      </a:r>
                    </a:p>
                    <a:p>
                      <a:r>
                        <a:rPr lang="en-US" dirty="0"/>
                        <a:t>n = nonbinary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 value indicates information not collected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686428"/>
                  </a:ext>
                </a:extLst>
              </a:tr>
              <a:tr h="1199651">
                <a:tc>
                  <a:txBody>
                    <a:bodyPr/>
                    <a:lstStyle/>
                    <a:p>
                      <a:r>
                        <a:rPr lang="en-US" dirty="0" err="1"/>
                        <a:t>mrn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X-XXXX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record number (MRN) to serve a a patient’s </a:t>
                      </a:r>
                      <a:r>
                        <a:rPr lang="en-US" dirty="0" err="1"/>
                        <a:t>uid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61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069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9635198-5B27-CD4A-AD83-F4794F1A9E9A}"/>
              </a:ext>
            </a:extLst>
          </p:cNvPr>
          <p:cNvSpPr/>
          <p:nvPr/>
        </p:nvSpPr>
        <p:spPr>
          <a:xfrm>
            <a:off x="-918383" y="-1516866"/>
            <a:ext cx="4317171" cy="43171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98565-8911-4949-92E8-907C096A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Codebooks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B6749F-7C67-8A47-906C-92BF49668D1C}"/>
              </a:ext>
            </a:extLst>
          </p:cNvPr>
          <p:cNvSpPr/>
          <p:nvPr/>
        </p:nvSpPr>
        <p:spPr>
          <a:xfrm>
            <a:off x="2974926" y="-196424"/>
            <a:ext cx="847724" cy="8477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26BDAA-8695-5743-B655-83BEED986522}"/>
              </a:ext>
            </a:extLst>
          </p:cNvPr>
          <p:cNvSpPr/>
          <p:nvPr/>
        </p:nvSpPr>
        <p:spPr>
          <a:xfrm>
            <a:off x="8788790" y="-644502"/>
            <a:ext cx="1612334" cy="16123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61F3B-237A-F848-9632-85760E26801C}"/>
              </a:ext>
            </a:extLst>
          </p:cNvPr>
          <p:cNvSpPr/>
          <p:nvPr/>
        </p:nvSpPr>
        <p:spPr>
          <a:xfrm>
            <a:off x="9101082" y="1060694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7F508-9F24-3D45-8F20-BC83FAE05F7D}"/>
              </a:ext>
            </a:extLst>
          </p:cNvPr>
          <p:cNvSpPr/>
          <p:nvPr/>
        </p:nvSpPr>
        <p:spPr>
          <a:xfrm>
            <a:off x="10401124" y="4236616"/>
            <a:ext cx="571586" cy="5715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6DD1-7200-AC4E-9289-A399549ABED0}"/>
              </a:ext>
            </a:extLst>
          </p:cNvPr>
          <p:cNvSpPr/>
          <p:nvPr/>
        </p:nvSpPr>
        <p:spPr>
          <a:xfrm>
            <a:off x="10563600" y="2552260"/>
            <a:ext cx="2412250" cy="24122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2B06D6-E74B-E445-A432-F6265380C94D}"/>
              </a:ext>
            </a:extLst>
          </p:cNvPr>
          <p:cNvSpPr/>
          <p:nvPr/>
        </p:nvSpPr>
        <p:spPr>
          <a:xfrm>
            <a:off x="10775864" y="5339556"/>
            <a:ext cx="571586" cy="5715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1E42E-A87B-6C40-98E5-862BD86B2527}"/>
              </a:ext>
            </a:extLst>
          </p:cNvPr>
          <p:cNvSpPr/>
          <p:nvPr/>
        </p:nvSpPr>
        <p:spPr>
          <a:xfrm>
            <a:off x="0" y="5858615"/>
            <a:ext cx="12192000" cy="99938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9F8740-A19C-D84A-81AE-16E5C157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85" y="6044340"/>
            <a:ext cx="6136257" cy="6664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B306FC-FDB8-6640-A9DD-06BDDDA16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survey response mean?</a:t>
            </a:r>
          </a:p>
        </p:txBody>
      </p:sp>
    </p:spTree>
    <p:extLst>
      <p:ext uri="{BB962C8B-B14F-4D97-AF65-F5344CB8AC3E}">
        <p14:creationId xmlns:p14="http://schemas.microsoft.com/office/powerpoint/2010/main" val="243720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1001-48C7-0A4C-A9ED-638EEE5F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Codebooks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980CE6-F37D-044A-9C83-5F229164B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34522"/>
              </p:ext>
            </p:extLst>
          </p:nvPr>
        </p:nvGraphicFramePr>
        <p:xfrm>
          <a:off x="838200" y="1690688"/>
          <a:ext cx="10709788" cy="490289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354894">
                  <a:extLst>
                    <a:ext uri="{9D8B030D-6E8A-4147-A177-3AD203B41FA5}">
                      <a16:colId xmlns:a16="http://schemas.microsoft.com/office/drawing/2014/main" val="129133379"/>
                    </a:ext>
                  </a:extLst>
                </a:gridCol>
                <a:gridCol w="5354894">
                  <a:extLst>
                    <a:ext uri="{9D8B030D-6E8A-4147-A177-3AD203B41FA5}">
                      <a16:colId xmlns:a16="http://schemas.microsoft.com/office/drawing/2014/main" val="3661646778"/>
                    </a:ext>
                  </a:extLst>
                </a:gridCol>
              </a:tblGrid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Content described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b="0" dirty="0"/>
                        <a:t>Research projects, data collection instruments and collected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96826"/>
                  </a:ext>
                </a:extLst>
              </a:tr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Where to create them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Data repositories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904347"/>
                  </a:ext>
                </a:extLst>
              </a:tr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500" dirty="0"/>
                        <a:t>Interpretation of data fields and variables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500" dirty="0"/>
                        <a:t>Interpretation of data collection </a:t>
                      </a:r>
                      <a:r>
                        <a:rPr lang="en-US" sz="2500" dirty="0" err="1"/>
                        <a:t>proceedures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688937"/>
                  </a:ext>
                </a:extLst>
              </a:tr>
              <a:tr h="1095819">
                <a:tc>
                  <a:txBody>
                    <a:bodyPr/>
                    <a:lstStyle/>
                    <a:p>
                      <a:r>
                        <a:rPr lang="en-US" sz="2500" b="1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500" dirty="0"/>
                        <a:t>PDFs (when downloaded)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087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47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2134B-E06C-7940-9404-C41BF6D1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-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C9FFF-75E2-7E4F-8053-6A066580D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Documentation is information you note about your data and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Documentation may make note of:</a:t>
            </a:r>
          </a:p>
          <a:p>
            <a:pPr lvl="1"/>
            <a:r>
              <a:rPr lang="en-US" dirty="0"/>
              <a:t>Data variable meanings</a:t>
            </a:r>
          </a:p>
          <a:p>
            <a:pPr lvl="1"/>
            <a:r>
              <a:rPr lang="en-US" dirty="0"/>
              <a:t>File organization structures</a:t>
            </a:r>
          </a:p>
          <a:p>
            <a:pPr lvl="1"/>
            <a:r>
              <a:rPr lang="en-US" dirty="0"/>
              <a:t>Methodologies employed</a:t>
            </a:r>
          </a:p>
          <a:p>
            <a:pPr lvl="1"/>
            <a:r>
              <a:rPr lang="en-US" dirty="0"/>
              <a:t>Context of your data and research </a:t>
            </a:r>
          </a:p>
          <a:p>
            <a:pPr lvl="1"/>
            <a:r>
              <a:rPr lang="en-US" dirty="0"/>
              <a:t>Project contributors</a:t>
            </a:r>
          </a:p>
        </p:txBody>
      </p:sp>
    </p:spTree>
    <p:extLst>
      <p:ext uri="{BB962C8B-B14F-4D97-AF65-F5344CB8AC3E}">
        <p14:creationId xmlns:p14="http://schemas.microsoft.com/office/powerpoint/2010/main" val="324146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56EF-39F6-3441-97C5-7C7AE063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Codebook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B766B-614B-344D-AEA9-075A6FFF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1" y="1510881"/>
            <a:ext cx="10215717" cy="51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72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F01C60-5256-E441-B951-F0765570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to include within a Codebook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50027-A225-CE4B-A239-0262C2AE1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names</a:t>
            </a:r>
          </a:p>
          <a:p>
            <a:r>
              <a:rPr lang="en-US" dirty="0"/>
              <a:t>Question text</a:t>
            </a:r>
          </a:p>
          <a:p>
            <a:r>
              <a:rPr lang="en-US" dirty="0"/>
              <a:t>Summary statistics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2077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00621-462D-874B-B5D5-150C9FF4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names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347F4D-5306-B747-884B-F54277756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905" y="1471663"/>
            <a:ext cx="9572189" cy="5184493"/>
          </a:xfrm>
        </p:spPr>
      </p:pic>
    </p:spTree>
    <p:extLst>
      <p:ext uri="{BB962C8B-B14F-4D97-AF65-F5344CB8AC3E}">
        <p14:creationId xmlns:p14="http://schemas.microsoft.com/office/powerpoint/2010/main" val="1643665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F52B1-FB19-6D45-8CB7-7C633E2E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BF2BD-837D-734D-A899-3DD0ABD5B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48" t="974" r="11463" b="54960"/>
          <a:stretch/>
        </p:blipFill>
        <p:spPr>
          <a:xfrm>
            <a:off x="485947" y="1980275"/>
            <a:ext cx="11220106" cy="4202811"/>
          </a:xfrm>
        </p:spPr>
      </p:pic>
    </p:spTree>
    <p:extLst>
      <p:ext uri="{BB962C8B-B14F-4D97-AF65-F5344CB8AC3E}">
        <p14:creationId xmlns:p14="http://schemas.microsoft.com/office/powerpoint/2010/main" val="4032363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9635198-5B27-CD4A-AD83-F4794F1A9E9A}"/>
              </a:ext>
            </a:extLst>
          </p:cNvPr>
          <p:cNvSpPr/>
          <p:nvPr/>
        </p:nvSpPr>
        <p:spPr>
          <a:xfrm>
            <a:off x="-918383" y="-1516866"/>
            <a:ext cx="4317171" cy="43171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98565-8911-4949-92E8-907C096A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Wrap up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B6749F-7C67-8A47-906C-92BF49668D1C}"/>
              </a:ext>
            </a:extLst>
          </p:cNvPr>
          <p:cNvSpPr/>
          <p:nvPr/>
        </p:nvSpPr>
        <p:spPr>
          <a:xfrm>
            <a:off x="2974926" y="-196424"/>
            <a:ext cx="847724" cy="8477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26BDAA-8695-5743-B655-83BEED986522}"/>
              </a:ext>
            </a:extLst>
          </p:cNvPr>
          <p:cNvSpPr/>
          <p:nvPr/>
        </p:nvSpPr>
        <p:spPr>
          <a:xfrm>
            <a:off x="8788790" y="-644502"/>
            <a:ext cx="1612334" cy="16123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61F3B-237A-F848-9632-85760E26801C}"/>
              </a:ext>
            </a:extLst>
          </p:cNvPr>
          <p:cNvSpPr/>
          <p:nvPr/>
        </p:nvSpPr>
        <p:spPr>
          <a:xfrm>
            <a:off x="9101082" y="1060694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7F508-9F24-3D45-8F20-BC83FAE05F7D}"/>
              </a:ext>
            </a:extLst>
          </p:cNvPr>
          <p:cNvSpPr/>
          <p:nvPr/>
        </p:nvSpPr>
        <p:spPr>
          <a:xfrm>
            <a:off x="10401124" y="4236616"/>
            <a:ext cx="571586" cy="5715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6DD1-7200-AC4E-9289-A399549ABED0}"/>
              </a:ext>
            </a:extLst>
          </p:cNvPr>
          <p:cNvSpPr/>
          <p:nvPr/>
        </p:nvSpPr>
        <p:spPr>
          <a:xfrm>
            <a:off x="10563600" y="2552260"/>
            <a:ext cx="2412250" cy="24122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2B06D6-E74B-E445-A432-F6265380C94D}"/>
              </a:ext>
            </a:extLst>
          </p:cNvPr>
          <p:cNvSpPr/>
          <p:nvPr/>
        </p:nvSpPr>
        <p:spPr>
          <a:xfrm>
            <a:off x="10775864" y="5339556"/>
            <a:ext cx="571586" cy="5715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11E42E-A87B-6C40-98E5-862BD86B2527}"/>
              </a:ext>
            </a:extLst>
          </p:cNvPr>
          <p:cNvSpPr/>
          <p:nvPr/>
        </p:nvSpPr>
        <p:spPr>
          <a:xfrm>
            <a:off x="0" y="5858615"/>
            <a:ext cx="12192000" cy="99938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9F8740-A19C-D84A-81AE-16E5C157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85" y="6044340"/>
            <a:ext cx="6136257" cy="6664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B306FC-FDB8-6640-A9DD-06BDDDA16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should you look for additional information and tools on documentation? </a:t>
            </a:r>
          </a:p>
        </p:txBody>
      </p:sp>
    </p:spTree>
    <p:extLst>
      <p:ext uri="{BB962C8B-B14F-4D97-AF65-F5344CB8AC3E}">
        <p14:creationId xmlns:p14="http://schemas.microsoft.com/office/powerpoint/2010/main" val="2173164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B1A0-B9DF-854C-BD37-F274FA30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documentation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10C3-9E04-FE4C-8FFC-572E65CE7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DDI’s Create a Codebook </a:t>
            </a:r>
          </a:p>
          <a:p>
            <a:pPr lvl="1"/>
            <a:r>
              <a:rPr lang="en-US" dirty="0">
                <a:hlinkClick r:id="rId2"/>
              </a:rPr>
              <a:t>https://ddialliance.org/training/getting-started-new-content/create-a-codebook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Best Practices for Research Data Management</a:t>
            </a:r>
          </a:p>
          <a:p>
            <a:pPr lvl="1"/>
            <a:r>
              <a:rPr lang="en-US" dirty="0">
                <a:hlinkClick r:id="rId3"/>
              </a:rPr>
              <a:t>https://library.medicine.yale.edu/research-data/best-practices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Cornell Guide to Writing a ReadMe file for research data</a:t>
            </a:r>
          </a:p>
          <a:p>
            <a:pPr lvl="1"/>
            <a:r>
              <a:rPr lang="en-US" dirty="0">
                <a:hlinkClick r:id="rId4"/>
              </a:rPr>
              <a:t>https://data.research.cornell.edu/content/readme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46415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CED4-1279-0046-9578-83788471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Documentation Initiative (DDI)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F69B-C72D-6B42-802E-F07067D1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DDI is an international standard for describing research data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1"/>
                </a:solidFill>
              </a:rPr>
              <a:t>ddialliance.org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CD59C-6212-2844-B838-ABA41650F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6722"/>
            <a:ext cx="12192000" cy="16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9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F98E7D05-2985-974B-86C0-ACC003BF281E}"/>
              </a:ext>
            </a:extLst>
          </p:cNvPr>
          <p:cNvSpPr/>
          <p:nvPr/>
        </p:nvSpPr>
        <p:spPr>
          <a:xfrm>
            <a:off x="10500183" y="3095555"/>
            <a:ext cx="506484" cy="5064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E6F8CE-C65A-6B44-BAFF-6F628F78339F}"/>
              </a:ext>
            </a:extLst>
          </p:cNvPr>
          <p:cNvSpPr/>
          <p:nvPr/>
        </p:nvSpPr>
        <p:spPr>
          <a:xfrm>
            <a:off x="6960428" y="2664848"/>
            <a:ext cx="4317171" cy="4317171"/>
          </a:xfrm>
          <a:prstGeom prst="ellipse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7D80F3-07E7-1246-A89E-2B1A7E717117}"/>
              </a:ext>
            </a:extLst>
          </p:cNvPr>
          <p:cNvSpPr/>
          <p:nvPr/>
        </p:nvSpPr>
        <p:spPr>
          <a:xfrm>
            <a:off x="6201165" y="176778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2F1D15-5FC4-1348-9117-5E329A898B0D}"/>
              </a:ext>
            </a:extLst>
          </p:cNvPr>
          <p:cNvSpPr/>
          <p:nvPr/>
        </p:nvSpPr>
        <p:spPr>
          <a:xfrm>
            <a:off x="746571" y="176778"/>
            <a:ext cx="7489372" cy="748937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2DA81-4964-814F-AD83-D9B9DA4CF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954" y="2128403"/>
            <a:ext cx="7641759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Verdana" panose="020B0604030504040204" pitchFamily="34" charset="0"/>
              </a:rPr>
              <a:t>Contact</a:t>
            </a:r>
            <a:br>
              <a:rPr lang="en-US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Verdana" panose="020B0604030504040204" pitchFamily="34" charset="0"/>
              </a:rPr>
            </a:br>
            <a:r>
              <a:rPr lang="en-US" sz="5600" u="sng" dirty="0" err="1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Verdana" panose="020B0604030504040204" pitchFamily="34" charset="0"/>
              </a:rPr>
              <a:t>medicaldata</a:t>
            </a:r>
            <a:r>
              <a:rPr lang="en-US" sz="5600" u="sng" dirty="0" err="1">
                <a:solidFill>
                  <a:schemeClr val="bg1"/>
                </a:solidFill>
                <a:cs typeface="Verdana" panose="020B0604030504040204" pitchFamily="34" charset="0"/>
              </a:rPr>
              <a:t>@yale.edu</a:t>
            </a:r>
            <a:endParaRPr lang="en-US" sz="5600" u="sng" dirty="0">
              <a:solidFill>
                <a:schemeClr val="bg1"/>
              </a:solidFill>
              <a:latin typeface="Dotum" panose="020B0600000101010101" pitchFamily="34" charset="-127"/>
              <a:ea typeface="Dotum" panose="020B0600000101010101" pitchFamily="34" charset="-127"/>
              <a:cs typeface="Verdan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F601E2-4B86-A842-BE6C-496A687C7D07}"/>
              </a:ext>
            </a:extLst>
          </p:cNvPr>
          <p:cNvSpPr/>
          <p:nvPr/>
        </p:nvSpPr>
        <p:spPr>
          <a:xfrm>
            <a:off x="682171" y="-258864"/>
            <a:ext cx="2412250" cy="24122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830CA5-8110-CA4F-8FF3-38790ADADD76}"/>
              </a:ext>
            </a:extLst>
          </p:cNvPr>
          <p:cNvSpPr/>
          <p:nvPr/>
        </p:nvSpPr>
        <p:spPr>
          <a:xfrm>
            <a:off x="-915648" y="4575571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8C616C-F572-0C48-B0E7-90E8C485B4C9}"/>
              </a:ext>
            </a:extLst>
          </p:cNvPr>
          <p:cNvSpPr/>
          <p:nvPr/>
        </p:nvSpPr>
        <p:spPr>
          <a:xfrm>
            <a:off x="-472963" y="5618672"/>
            <a:ext cx="1612334" cy="16123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24DEEB-8C18-914D-ADB7-BF0DC8DF4714}"/>
              </a:ext>
            </a:extLst>
          </p:cNvPr>
          <p:cNvSpPr/>
          <p:nvPr/>
        </p:nvSpPr>
        <p:spPr>
          <a:xfrm>
            <a:off x="795590" y="2153386"/>
            <a:ext cx="243285" cy="243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BBCF03-99F3-F742-8832-151593FA75AA}"/>
              </a:ext>
            </a:extLst>
          </p:cNvPr>
          <p:cNvSpPr/>
          <p:nvPr/>
        </p:nvSpPr>
        <p:spPr>
          <a:xfrm>
            <a:off x="309027" y="-179927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F99009-4662-914B-8E74-8C64C0B55755}"/>
              </a:ext>
            </a:extLst>
          </p:cNvPr>
          <p:cNvSpPr/>
          <p:nvPr/>
        </p:nvSpPr>
        <p:spPr>
          <a:xfrm>
            <a:off x="3483210" y="57642"/>
            <a:ext cx="500361" cy="500361"/>
          </a:xfrm>
          <a:prstGeom prst="ellipse">
            <a:avLst/>
          </a:prstGeom>
          <a:solidFill>
            <a:srgbClr val="6DB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3792AD-565F-9045-8832-E1C5D7BB895A}"/>
              </a:ext>
            </a:extLst>
          </p:cNvPr>
          <p:cNvSpPr/>
          <p:nvPr/>
        </p:nvSpPr>
        <p:spPr>
          <a:xfrm>
            <a:off x="4121457" y="406866"/>
            <a:ext cx="243285" cy="243285"/>
          </a:xfrm>
          <a:prstGeom prst="ellipse">
            <a:avLst/>
          </a:prstGeom>
          <a:solidFill>
            <a:srgbClr val="6DB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7876EF-528D-5F49-84D2-0BF5AF89F5B5}"/>
              </a:ext>
            </a:extLst>
          </p:cNvPr>
          <p:cNvSpPr/>
          <p:nvPr/>
        </p:nvSpPr>
        <p:spPr>
          <a:xfrm>
            <a:off x="7007332" y="1020945"/>
            <a:ext cx="845916" cy="845916"/>
          </a:xfrm>
          <a:prstGeom prst="ellipse">
            <a:avLst/>
          </a:prstGeom>
          <a:solidFill>
            <a:srgbClr val="6DBAA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649B03-E3EE-5C46-99F2-A2C177F8CB5F}"/>
              </a:ext>
            </a:extLst>
          </p:cNvPr>
          <p:cNvSpPr/>
          <p:nvPr/>
        </p:nvSpPr>
        <p:spPr>
          <a:xfrm>
            <a:off x="7126989" y="2001735"/>
            <a:ext cx="303301" cy="303301"/>
          </a:xfrm>
          <a:prstGeom prst="ellipse">
            <a:avLst/>
          </a:prstGeom>
          <a:solidFill>
            <a:srgbClr val="6DB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B6211E-E4DE-E147-8248-621994D6FF8F}"/>
              </a:ext>
            </a:extLst>
          </p:cNvPr>
          <p:cNvSpPr/>
          <p:nvPr/>
        </p:nvSpPr>
        <p:spPr>
          <a:xfrm>
            <a:off x="9307909" y="-778250"/>
            <a:ext cx="3186488" cy="31864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CC2268-2FA5-7846-B32C-0F715C460FD5}"/>
              </a:ext>
            </a:extLst>
          </p:cNvPr>
          <p:cNvSpPr/>
          <p:nvPr/>
        </p:nvSpPr>
        <p:spPr>
          <a:xfrm>
            <a:off x="9101082" y="1060694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2DED22-E98F-7440-BCB3-86EDE1DAE2B2}"/>
              </a:ext>
            </a:extLst>
          </p:cNvPr>
          <p:cNvSpPr/>
          <p:nvPr/>
        </p:nvSpPr>
        <p:spPr>
          <a:xfrm>
            <a:off x="10720874" y="5518523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CC50DD-9F4D-2744-8C63-056CAA19956B}"/>
              </a:ext>
            </a:extLst>
          </p:cNvPr>
          <p:cNvSpPr/>
          <p:nvPr/>
        </p:nvSpPr>
        <p:spPr>
          <a:xfrm>
            <a:off x="0" y="5858615"/>
            <a:ext cx="12192000" cy="99938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DEDDB7-22B4-E541-B502-DE809C8B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85" y="6044340"/>
            <a:ext cx="6136257" cy="6664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9FF909-1AAB-FC41-BC50-AA7BC48D4457}"/>
              </a:ext>
            </a:extLst>
          </p:cNvPr>
          <p:cNvSpPr txBox="1"/>
          <p:nvPr/>
        </p:nvSpPr>
        <p:spPr>
          <a:xfrm>
            <a:off x="1497002" y="236931"/>
            <a:ext cx="782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E66D7-C173-054E-882B-BA1645A3BD4A}"/>
              </a:ext>
            </a:extLst>
          </p:cNvPr>
          <p:cNvSpPr txBox="1"/>
          <p:nvPr/>
        </p:nvSpPr>
        <p:spPr>
          <a:xfrm>
            <a:off x="9594877" y="1336037"/>
            <a:ext cx="648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2FBDD2-9D1B-114F-881F-2FC4F34E2AD0}"/>
              </a:ext>
            </a:extLst>
          </p:cNvPr>
          <p:cNvSpPr txBox="1"/>
          <p:nvPr/>
        </p:nvSpPr>
        <p:spPr>
          <a:xfrm>
            <a:off x="8766735" y="3663013"/>
            <a:ext cx="10823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748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1AEA-EB46-1E4C-A042-D3DDBED9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spend time on documentation?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7C65-3355-E744-BE19-9E5602AF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9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B166-F34E-A64A-857D-BDBF4AB0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Documentation in Plain Text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9F0361-9022-E044-8138-438780F9FEB7}"/>
              </a:ext>
            </a:extLst>
          </p:cNvPr>
          <p:cNvSpPr/>
          <p:nvPr/>
        </p:nvSpPr>
        <p:spPr>
          <a:xfrm>
            <a:off x="309027" y="-179927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13167B-5301-BC46-BD99-A643A94DDC41}"/>
              </a:ext>
            </a:extLst>
          </p:cNvPr>
          <p:cNvSpPr/>
          <p:nvPr/>
        </p:nvSpPr>
        <p:spPr>
          <a:xfrm>
            <a:off x="682171" y="-258864"/>
            <a:ext cx="2412250" cy="24122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86D1A2-0F74-B44D-A01B-BCC8356B25D8}"/>
              </a:ext>
            </a:extLst>
          </p:cNvPr>
          <p:cNvSpPr/>
          <p:nvPr/>
        </p:nvSpPr>
        <p:spPr>
          <a:xfrm>
            <a:off x="10775864" y="5053763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9A6022-A545-8346-A949-ADC16DBACA55}"/>
              </a:ext>
            </a:extLst>
          </p:cNvPr>
          <p:cNvSpPr/>
          <p:nvPr/>
        </p:nvSpPr>
        <p:spPr>
          <a:xfrm>
            <a:off x="0" y="5858615"/>
            <a:ext cx="12192000" cy="99938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0A0909-841A-4445-8FA6-E27370AE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85" y="6044340"/>
            <a:ext cx="6136257" cy="66645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4DD900-1C7E-D148-8031-474F70DC2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6CD94-1214-A845-9D61-60187A32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plain text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D30A-2EB1-E34B-AE29-C85BF795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 text file formats are universally accessible across machines and across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789A1-4D77-2E47-8131-60800D56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348" y="3346093"/>
            <a:ext cx="2299929" cy="2299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FF3319-E34C-3842-94EB-12244D82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66" y="3360841"/>
            <a:ext cx="2285181" cy="22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7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BE9B-9BAE-674A-8E06-B5E0024F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you open a file saved by this machine?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E70BF-4CCB-5847-9836-E9C5C611D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09" y="1690688"/>
            <a:ext cx="6696382" cy="50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76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E9FA-4BA7-7E40-A90B-9FE90356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create plain text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157-29D4-1943-86C5-CC5170CABE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Text editors</a:t>
            </a:r>
          </a:p>
          <a:p>
            <a:pPr lvl="1"/>
            <a:r>
              <a:rPr lang="en-US" sz="2800" dirty="0"/>
              <a:t>Mac: TextEdit</a:t>
            </a:r>
          </a:p>
          <a:p>
            <a:pPr lvl="1"/>
            <a:r>
              <a:rPr lang="en-US" sz="2800" dirty="0"/>
              <a:t>Windows: Microsoft Notepad</a:t>
            </a:r>
          </a:p>
          <a:p>
            <a:pPr lvl="1"/>
            <a:r>
              <a:rPr lang="en-US" sz="2800" dirty="0"/>
              <a:t>Sublime, Brackets,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7C6AF-182D-C44E-A45A-555E3EC2B1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Exportation from proprietary software</a:t>
            </a:r>
          </a:p>
          <a:p>
            <a:pPr lvl="1"/>
            <a:r>
              <a:rPr lang="en-US" sz="2800" dirty="0"/>
              <a:t>Word: save file as .txt</a:t>
            </a:r>
          </a:p>
          <a:p>
            <a:pPr lvl="1"/>
            <a:r>
              <a:rPr lang="en-US" sz="2800" dirty="0"/>
              <a:t>Excel: save file as .csv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20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B166-F34E-A64A-857D-BDBF4AB0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Types of Documentation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70F658B-9651-C547-9FEB-16C615442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ReadMe Files, Data Dictionaries, &amp; Codebooks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9F0361-9022-E044-8138-438780F9FEB7}"/>
              </a:ext>
            </a:extLst>
          </p:cNvPr>
          <p:cNvSpPr/>
          <p:nvPr/>
        </p:nvSpPr>
        <p:spPr>
          <a:xfrm>
            <a:off x="309027" y="-179927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13167B-5301-BC46-BD99-A643A94DDC41}"/>
              </a:ext>
            </a:extLst>
          </p:cNvPr>
          <p:cNvSpPr/>
          <p:nvPr/>
        </p:nvSpPr>
        <p:spPr>
          <a:xfrm>
            <a:off x="880613" y="1020945"/>
            <a:ext cx="2412250" cy="24122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86D1A2-0F74-B44D-A01B-BCC8356B25D8}"/>
              </a:ext>
            </a:extLst>
          </p:cNvPr>
          <p:cNvSpPr/>
          <p:nvPr/>
        </p:nvSpPr>
        <p:spPr>
          <a:xfrm>
            <a:off x="10775864" y="5308968"/>
            <a:ext cx="571586" cy="5715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4DDAF2-834A-4F4C-BFA5-3BB0310D3506}"/>
              </a:ext>
            </a:extLst>
          </p:cNvPr>
          <p:cNvSpPr/>
          <p:nvPr/>
        </p:nvSpPr>
        <p:spPr>
          <a:xfrm>
            <a:off x="795590" y="2153386"/>
            <a:ext cx="243285" cy="243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169E69-066F-9D44-A41C-1F3854F63616}"/>
              </a:ext>
            </a:extLst>
          </p:cNvPr>
          <p:cNvSpPr/>
          <p:nvPr/>
        </p:nvSpPr>
        <p:spPr>
          <a:xfrm>
            <a:off x="3483210" y="57642"/>
            <a:ext cx="500361" cy="500361"/>
          </a:xfrm>
          <a:prstGeom prst="ellipse">
            <a:avLst/>
          </a:prstGeom>
          <a:solidFill>
            <a:srgbClr val="6DB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0CEE95-7873-AC4A-B9B9-19242DB57638}"/>
              </a:ext>
            </a:extLst>
          </p:cNvPr>
          <p:cNvSpPr/>
          <p:nvPr/>
        </p:nvSpPr>
        <p:spPr>
          <a:xfrm>
            <a:off x="4121457" y="406866"/>
            <a:ext cx="243285" cy="243285"/>
          </a:xfrm>
          <a:prstGeom prst="ellipse">
            <a:avLst/>
          </a:prstGeom>
          <a:solidFill>
            <a:srgbClr val="6DB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1FD8D3-F153-9C47-BDB0-E5B08DCAD1CB}"/>
              </a:ext>
            </a:extLst>
          </p:cNvPr>
          <p:cNvSpPr/>
          <p:nvPr/>
        </p:nvSpPr>
        <p:spPr>
          <a:xfrm>
            <a:off x="7007332" y="1020945"/>
            <a:ext cx="845916" cy="845916"/>
          </a:xfrm>
          <a:prstGeom prst="ellipse">
            <a:avLst/>
          </a:prstGeom>
          <a:solidFill>
            <a:srgbClr val="6DB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65F2FC-186D-744A-BA86-78B7821FA1C3}"/>
              </a:ext>
            </a:extLst>
          </p:cNvPr>
          <p:cNvSpPr/>
          <p:nvPr/>
        </p:nvSpPr>
        <p:spPr>
          <a:xfrm>
            <a:off x="7126989" y="2001735"/>
            <a:ext cx="303301" cy="303301"/>
          </a:xfrm>
          <a:prstGeom prst="ellipse">
            <a:avLst/>
          </a:prstGeom>
          <a:solidFill>
            <a:srgbClr val="6DB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BAA694-B8AA-474C-871A-4A31BBD91819}"/>
              </a:ext>
            </a:extLst>
          </p:cNvPr>
          <p:cNvSpPr/>
          <p:nvPr/>
        </p:nvSpPr>
        <p:spPr>
          <a:xfrm>
            <a:off x="9101082" y="1060694"/>
            <a:ext cx="1612334" cy="1612334"/>
          </a:xfrm>
          <a:prstGeom prst="ellipse">
            <a:avLst/>
          </a:prstGeom>
          <a:solidFill>
            <a:srgbClr val="B1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F265B-5BE7-AA47-B6F8-6B3744951E36}"/>
              </a:ext>
            </a:extLst>
          </p:cNvPr>
          <p:cNvSpPr/>
          <p:nvPr/>
        </p:nvSpPr>
        <p:spPr>
          <a:xfrm>
            <a:off x="0" y="5858615"/>
            <a:ext cx="12192000" cy="99938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2F811-EF85-B74E-9CF3-3F238E8A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85" y="6044340"/>
            <a:ext cx="6136257" cy="66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3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A625C1-B2E6-DB45-B2EE-B3CE1CD1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research documentation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5387B5-27AA-EA4F-9AFB-AE50CF6EC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841"/>
            <a:ext cx="3451993" cy="823912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ReadMe Files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1B462C-F46C-F24E-8E62-1E791EB71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2129" y="2549831"/>
            <a:ext cx="2847310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Describe local files and folders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1EEBC14D-D9EC-8F4E-B474-047134C70CA0}"/>
              </a:ext>
            </a:extLst>
          </p:cNvPr>
          <p:cNvSpPr txBox="1">
            <a:spLocks/>
          </p:cNvSpPr>
          <p:nvPr/>
        </p:nvSpPr>
        <p:spPr>
          <a:xfrm>
            <a:off x="4371591" y="1690688"/>
            <a:ext cx="3451993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b="1" dirty="0"/>
              <a:t>Data Dictionaries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6D5445F-0B31-A243-92B9-C68F72832DBF}"/>
              </a:ext>
            </a:extLst>
          </p:cNvPr>
          <p:cNvSpPr txBox="1">
            <a:spLocks/>
          </p:cNvSpPr>
          <p:nvPr/>
        </p:nvSpPr>
        <p:spPr>
          <a:xfrm>
            <a:off x="8046114" y="1690688"/>
            <a:ext cx="3451993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b="1" dirty="0"/>
              <a:t>Codebooks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A35738C9-1ED1-9340-8E26-507FBCDF8A3B}"/>
              </a:ext>
            </a:extLst>
          </p:cNvPr>
          <p:cNvSpPr txBox="1">
            <a:spLocks/>
          </p:cNvSpPr>
          <p:nvPr/>
        </p:nvSpPr>
        <p:spPr>
          <a:xfrm>
            <a:off x="4594121" y="2575384"/>
            <a:ext cx="284731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Describe data in spreadsheets or databases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50C53583-E68F-E147-B200-05D11C759278}"/>
              </a:ext>
            </a:extLst>
          </p:cNvPr>
          <p:cNvSpPr txBox="1">
            <a:spLocks/>
          </p:cNvSpPr>
          <p:nvPr/>
        </p:nvSpPr>
        <p:spPr>
          <a:xfrm>
            <a:off x="8348456" y="2549831"/>
            <a:ext cx="284731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Describe survey design, variable meanings, and coded data</a:t>
            </a:r>
          </a:p>
        </p:txBody>
      </p:sp>
    </p:spTree>
    <p:extLst>
      <p:ext uri="{BB962C8B-B14F-4D97-AF65-F5344CB8AC3E}">
        <p14:creationId xmlns:p14="http://schemas.microsoft.com/office/powerpoint/2010/main" val="3390872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37C84"/>
      </a:accent1>
      <a:accent2>
        <a:srgbClr val="6CB9AD"/>
      </a:accent2>
      <a:accent3>
        <a:srgbClr val="B1CED7"/>
      </a:accent3>
      <a:accent4>
        <a:srgbClr val="D8D9D8"/>
      </a:accent4>
      <a:accent5>
        <a:srgbClr val="EDEEEB"/>
      </a:accent5>
      <a:accent6>
        <a:srgbClr val="F8BE40"/>
      </a:accent6>
      <a:hlink>
        <a:srgbClr val="4C0819"/>
      </a:hlink>
      <a:folHlink>
        <a:srgbClr val="C73F2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4344</TotalTime>
  <Words>529</Words>
  <Application>Microsoft Macintosh PowerPoint</Application>
  <PresentationFormat>Widescreen</PresentationFormat>
  <Paragraphs>133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Dotum</vt:lpstr>
      <vt:lpstr>Arial</vt:lpstr>
      <vt:lpstr>Calibri</vt:lpstr>
      <vt:lpstr>Verdana</vt:lpstr>
      <vt:lpstr>Office Theme</vt:lpstr>
      <vt:lpstr>Research Data Documentation: Codebooks, Data Dictionaries &amp; ReadMe Files</vt:lpstr>
      <vt:lpstr>Documentation - what is it?</vt:lpstr>
      <vt:lpstr>Why should you spend time on documentation? </vt:lpstr>
      <vt:lpstr>Documentation in Plain Text</vt:lpstr>
      <vt:lpstr>Why use plain text files?</vt:lpstr>
      <vt:lpstr>Could you open a file saved by this machine?</vt:lpstr>
      <vt:lpstr>How do you create plain text files?</vt:lpstr>
      <vt:lpstr>Types of Documentation</vt:lpstr>
      <vt:lpstr>Types of research documentation</vt:lpstr>
      <vt:lpstr>ReadMe Files</vt:lpstr>
      <vt:lpstr>ReadMe files</vt:lpstr>
      <vt:lpstr>Information to include in a ReadMe file</vt:lpstr>
      <vt:lpstr>ReadMe file example</vt:lpstr>
      <vt:lpstr>Data Dictionaries</vt:lpstr>
      <vt:lpstr>Data Dictionaries</vt:lpstr>
      <vt:lpstr>Data dictionary example</vt:lpstr>
      <vt:lpstr>Data dictionary fields</vt:lpstr>
      <vt:lpstr>Codebooks</vt:lpstr>
      <vt:lpstr>Codebooks</vt:lpstr>
      <vt:lpstr>Codebook example</vt:lpstr>
      <vt:lpstr>Information to include within a Codebook</vt:lpstr>
      <vt:lpstr>Variable names</vt:lpstr>
      <vt:lpstr>Summary statistics</vt:lpstr>
      <vt:lpstr>Wrap up</vt:lpstr>
      <vt:lpstr>Tools for documentation creation</vt:lpstr>
      <vt:lpstr>Data Documentation Initiative (DDI)</vt:lpstr>
      <vt:lpstr>Contact medicaldata@yale.edu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Newman, Sawyer</dc:creator>
  <cp:lastModifiedBy>Newman, Sawyer</cp:lastModifiedBy>
  <cp:revision>25</cp:revision>
  <dcterms:created xsi:type="dcterms:W3CDTF">2019-12-06T20:06:05Z</dcterms:created>
  <dcterms:modified xsi:type="dcterms:W3CDTF">2019-12-09T20:32:09Z</dcterms:modified>
</cp:coreProperties>
</file>